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435" r:id="rId2"/>
    <p:sldId id="452" r:id="rId3"/>
    <p:sldId id="451" r:id="rId4"/>
    <p:sldId id="442" r:id="rId5"/>
    <p:sldId id="439" r:id="rId6"/>
    <p:sldId id="460" r:id="rId7"/>
    <p:sldId id="443" r:id="rId8"/>
    <p:sldId id="444" r:id="rId9"/>
    <p:sldId id="445" r:id="rId10"/>
    <p:sldId id="446" r:id="rId11"/>
    <p:sldId id="453" r:id="rId12"/>
    <p:sldId id="448" r:id="rId13"/>
    <p:sldId id="450" r:id="rId14"/>
    <p:sldId id="449" r:id="rId15"/>
    <p:sldId id="458" r:id="rId16"/>
    <p:sldId id="459" r:id="rId17"/>
    <p:sldId id="454" r:id="rId18"/>
    <p:sldId id="456" r:id="rId19"/>
    <p:sldId id="457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7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3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5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664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Vagrant</a:t>
            </a:r>
            <a:r>
              <a:rPr lang="de-DE" baseline="0" dirty="0" smtClean="0"/>
              <a:t> erlaubt nur das </a:t>
            </a:r>
            <a:r>
              <a:rPr lang="de-DE" baseline="0" dirty="0" err="1" smtClean="0"/>
              <a:t>Forwarding</a:t>
            </a:r>
            <a:r>
              <a:rPr lang="de-DE" baseline="0" dirty="0" smtClean="0"/>
              <a:t> auf Ports &gt; 1024. Das liegt an Betriebssystem-Einschränkungen.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Gilt für TCP. UDP muss dediziert beschreiben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Docker Host: Manuelle Anpassung </a:t>
            </a:r>
            <a:r>
              <a:rPr lang="de-DE" baseline="0" dirty="0" err="1" smtClean="0"/>
              <a:t>IPTables</a:t>
            </a:r>
            <a:r>
              <a:rPr lang="de-DE" baseline="0" dirty="0" smtClean="0"/>
              <a:t> notwendig um Ports am Host anzulegen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https://www.safaribooksonline.com/library/view/vagrant-up-and/9781449336103/ch04.html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http://www.dasblinkenlichten.com/docker-networking-101-host-mode/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849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772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30.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30.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13.vml"/><Relationship Id="rId2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7.emf"/><Relationship Id="rId7" Type="http://schemas.openxmlformats.org/officeDocument/2006/relationships/image" Target="../media/image22.tiff"/><Relationship Id="rId1" Type="http://schemas.openxmlformats.org/officeDocument/2006/relationships/vmlDrawing" Target="../drawings/vmlDrawing14.vml"/><Relationship Id="rId2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6460" y="528310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Orchestration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Bestehende Ressourcen einer Cloud können durch dynamische Partitionierung wesentlich effizienter genutzt werden.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62684" y="165444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Statische Partitionierung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8866192" y="1663240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Dynamische Partitionierung</a:t>
            </a:r>
            <a:endParaRPr lang="de-DE" b="1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12" y="2107227"/>
            <a:ext cx="5800888" cy="269626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849256" y="5005291"/>
            <a:ext cx="5802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Vorteile der dynamischen Partitionierung: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Höhere Auslastung der Ressourcen </a:t>
            </a:r>
            <a:r>
              <a:rPr lang="de-DE" dirty="0" smtClean="0">
                <a:sym typeface="Wingdings" panose="05000000000000000000" pitchFamily="2" charset="2"/>
              </a:rPr>
              <a:t> weniger Ressourcen notwendig  geringere Betriebskosten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Potenziell schnellere Ausführung einzelner Tasks,</a:t>
            </a:r>
            <a:br>
              <a:rPr lang="de-DE" dirty="0" smtClean="0"/>
            </a:br>
            <a:r>
              <a:rPr lang="de-DE" dirty="0" smtClean="0"/>
              <a:t>da Ressource opportun genutzt werden können. 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664328" y="168387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305972" y="169713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1992684" y="16945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522514" y="1544259"/>
            <a:ext cx="0" cy="454085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22514" y="1531864"/>
            <a:ext cx="4081845" cy="1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37820" y="60650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Zeit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498093" y="116253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Cluster-Zustand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664328" y="283876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3305972" y="285202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1992684" y="284946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43"/>
          <p:cNvSpPr/>
          <p:nvPr/>
        </p:nvSpPr>
        <p:spPr>
          <a:xfrm>
            <a:off x="664328" y="397354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Rechteck 44"/>
          <p:cNvSpPr/>
          <p:nvPr/>
        </p:nvSpPr>
        <p:spPr>
          <a:xfrm>
            <a:off x="3305972" y="398681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Rechteck 45"/>
          <p:cNvSpPr/>
          <p:nvPr/>
        </p:nvSpPr>
        <p:spPr>
          <a:xfrm>
            <a:off x="1992684" y="398425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7" name="Rechteck 46"/>
          <p:cNvSpPr/>
          <p:nvPr/>
        </p:nvSpPr>
        <p:spPr>
          <a:xfrm>
            <a:off x="664328" y="508888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8" name="Rechteck 47"/>
          <p:cNvSpPr/>
          <p:nvPr/>
        </p:nvSpPr>
        <p:spPr>
          <a:xfrm>
            <a:off x="3305972" y="5102152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9" name="Rechteck 48"/>
          <p:cNvSpPr/>
          <p:nvPr/>
        </p:nvSpPr>
        <p:spPr>
          <a:xfrm>
            <a:off x="1992684" y="5099591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1791937"/>
            <a:ext cx="494553" cy="5741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58046" y="3057529"/>
            <a:ext cx="1055817" cy="36765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0765" y="1839114"/>
            <a:ext cx="641422" cy="49406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2331145" y="1824051"/>
            <a:ext cx="494553" cy="5741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2954266"/>
            <a:ext cx="494553" cy="574176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3019041"/>
            <a:ext cx="641422" cy="49406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733839" y="4192314"/>
            <a:ext cx="1055817" cy="36765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91362" y="4192314"/>
            <a:ext cx="1055817" cy="36765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4129105"/>
            <a:ext cx="641422" cy="494068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10323" y="5184532"/>
            <a:ext cx="494553" cy="5741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2280467" y="5264640"/>
            <a:ext cx="641422" cy="494068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64570" y="5251082"/>
            <a:ext cx="641422" cy="494068"/>
          </a:xfrm>
          <a:prstGeom prst="rect">
            <a:avLst/>
          </a:prstGeom>
        </p:spPr>
      </p:pic>
      <p:sp>
        <p:nvSpPr>
          <p:cNvPr id="62" name="Textfeld 61"/>
          <p:cNvSpPr txBox="1"/>
          <p:nvPr/>
        </p:nvSpPr>
        <p:spPr>
          <a:xfrm>
            <a:off x="1532922" y="248180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1511462" y="360247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552311" y="472158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smtClean="0"/>
              <a:t>Orchestration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6753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76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Cluster-Orchestrierung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89467" y="1097525"/>
            <a:ext cx="5942906" cy="5415002"/>
          </a:xfrm>
        </p:spPr>
        <p:txBody>
          <a:bodyPr/>
          <a:lstStyle/>
          <a:p>
            <a:r>
              <a:rPr lang="de-DE" dirty="0" smtClean="0"/>
              <a:t>Eine Anwendung, die in mehrere Betriebskomponenten (Container) aufgeteilt ist, auf mehreren Knoten laufen lassen.</a:t>
            </a:r>
            <a:br>
              <a:rPr lang="de-DE" dirty="0" smtClean="0"/>
            </a:br>
            <a:r>
              <a:rPr lang="de-DE" dirty="0" smtClean="0"/>
              <a:t>„</a:t>
            </a:r>
            <a:r>
              <a:rPr lang="de-DE" dirty="0" err="1"/>
              <a:t>Running</a:t>
            </a:r>
            <a:r>
              <a:rPr lang="de-DE" dirty="0"/>
              <a:t> Containers on Multiple Hosts“.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DockerCon</a:t>
            </a:r>
            <a:r>
              <a:rPr lang="de-DE" sz="1400" dirty="0" smtClean="0"/>
              <a:t> </a:t>
            </a:r>
            <a:r>
              <a:rPr lang="de-DE" sz="1400" dirty="0"/>
              <a:t>SF 2015: Orchestration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Sysadmins</a:t>
            </a:r>
            <a:endParaRPr lang="de-DE" sz="1400" dirty="0" smtClean="0"/>
          </a:p>
          <a:p>
            <a:r>
              <a:rPr lang="de-DE" dirty="0" smtClean="0"/>
              <a:t>Orchestrierung hat den Anspruch, alle Standard-Betriebsprozeduren einer Anwendung zu automatisieren.</a:t>
            </a:r>
          </a:p>
          <a:p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7267827" y="3431400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Cluster-</a:t>
            </a:r>
            <a:r>
              <a:rPr lang="de-DE" dirty="0" err="1" smtClean="0"/>
              <a:t>Orchestrierer</a:t>
            </a:r>
            <a:endParaRPr lang="de-DE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8719170" y="2621905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Pfeil nach unten 6"/>
          <p:cNvSpPr/>
          <p:nvPr/>
        </p:nvSpPr>
        <p:spPr>
          <a:xfrm>
            <a:off x="8719170" y="4090442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Textfeld 7"/>
          <p:cNvSpPr txBox="1"/>
          <p:nvPr/>
        </p:nvSpPr>
        <p:spPr>
          <a:xfrm>
            <a:off x="6391383" y="1080781"/>
            <a:ext cx="5368817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Blaupause der Anwendung</a:t>
            </a:r>
            <a:r>
              <a:rPr lang="de-DE" dirty="0" smtClean="0"/>
              <a:t>, die den gewünschten Betriebszustand der Anwendung beschreibt: Betriebskomponenten, deren Betriebsanforderungen sowie deren angebotenen und benötigten Schnittstellen.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12074" y="4891404"/>
            <a:ext cx="5841407" cy="120032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de-DE" b="1" dirty="0" smtClean="0"/>
              <a:t>Steuerungsaktivitäten im Cluster</a:t>
            </a:r>
            <a:r>
              <a:rPr lang="de-DE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Start von Containern auf Knoten (</a:t>
            </a:r>
            <a:r>
              <a:rPr lang="de-DE" dirty="0" smtClean="0">
                <a:sym typeface="Wingdings" panose="05000000000000000000" pitchFamily="2" charset="2"/>
              </a:rPr>
              <a:t> Scheduler)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Verknüpfung von Containern (</a:t>
            </a:r>
            <a:r>
              <a:rPr lang="de-DE" dirty="0" smtClean="0">
                <a:sym typeface="Wingdings" panose="05000000000000000000" pitchFamily="2" charset="2"/>
              </a:rPr>
              <a:t> NW-Virtualisierung)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63" y="3794132"/>
            <a:ext cx="3910790" cy="10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 Cluster-</a:t>
            </a:r>
            <a:r>
              <a:rPr lang="de-DE" dirty="0" err="1" smtClean="0"/>
              <a:t>Orchestrierer</a:t>
            </a:r>
            <a:r>
              <a:rPr lang="de-DE" dirty="0" smtClean="0"/>
              <a:t> automatisiert vielerlei Betriebsaufgaben für Anwendung auf einem Cluster.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00" dirty="0" err="1" smtClean="0"/>
              <a:t>Scheduling</a:t>
            </a:r>
            <a:r>
              <a:rPr lang="de-DE" sz="1600" dirty="0" smtClean="0"/>
              <a:t> von Containern mit applikationsspezifischen </a:t>
            </a:r>
            <a:r>
              <a:rPr lang="de-DE" sz="1600" dirty="0" err="1" smtClean="0"/>
              <a:t>Constraints</a:t>
            </a:r>
            <a:r>
              <a:rPr lang="de-DE" sz="1600" dirty="0" smtClean="0"/>
              <a:t> (z.B. </a:t>
            </a:r>
            <a:r>
              <a:rPr lang="de-DE" sz="1600" dirty="0" err="1" smtClean="0"/>
              <a:t>Deployment</a:t>
            </a:r>
            <a:r>
              <a:rPr lang="de-DE" sz="1600" dirty="0" smtClean="0"/>
              <a:t>- und Start-Reihenfolgen, Gruppierung, …) – in Kooperation mit dem Cluster Scheduler.</a:t>
            </a:r>
          </a:p>
          <a:p>
            <a:r>
              <a:rPr lang="de-DE" sz="1600" dirty="0" smtClean="0"/>
              <a:t>Aufbau von notwendigen Netzwerk-Verbindungen zwischen Containern.</a:t>
            </a:r>
          </a:p>
          <a:p>
            <a:r>
              <a:rPr lang="de-DE" sz="1600" dirty="0" smtClean="0"/>
              <a:t>Bereitstellung von persistenten Speichern für zustandsbehaftete Container.</a:t>
            </a:r>
          </a:p>
          <a:p>
            <a:r>
              <a:rPr lang="de-DE" sz="1600" dirty="0" smtClean="0"/>
              <a:t>(Auto-) Skalierung von Containern.</a:t>
            </a:r>
          </a:p>
          <a:p>
            <a:r>
              <a:rPr lang="de-DE" sz="1600" dirty="0" smtClean="0"/>
              <a:t>Re-</a:t>
            </a:r>
            <a:r>
              <a:rPr lang="de-DE" sz="1600" dirty="0" err="1" smtClean="0"/>
              <a:t>Scheduling</a:t>
            </a:r>
            <a:r>
              <a:rPr lang="de-DE" sz="1600" dirty="0" smtClean="0"/>
              <a:t> von Containern im Fehlerfall (Auto-</a:t>
            </a:r>
            <a:r>
              <a:rPr lang="de-DE" sz="1600" dirty="0" err="1" smtClean="0"/>
              <a:t>Healing</a:t>
            </a:r>
            <a:r>
              <a:rPr lang="de-DE" sz="1600" dirty="0" smtClean="0"/>
              <a:t>) oder zur Performance-Optimierung.</a:t>
            </a:r>
          </a:p>
          <a:p>
            <a:r>
              <a:rPr lang="de-DE" sz="1600" dirty="0" smtClean="0"/>
              <a:t>Container-Logistik: Verwaltung und Bereitstellung von Containern. Package-Management: Verwaltung und Bereitstellung von Applikationen.</a:t>
            </a:r>
          </a:p>
          <a:p>
            <a:r>
              <a:rPr lang="de-DE" sz="1600" dirty="0" smtClean="0"/>
              <a:t>Bereitstellung von Administrationsschnittstellen (Remote-API, Kommandozeile).</a:t>
            </a:r>
          </a:p>
          <a:p>
            <a:r>
              <a:rPr lang="de-DE" sz="1600" dirty="0" smtClean="0"/>
              <a:t>Management von Services: Service Discovery, </a:t>
            </a:r>
            <a:r>
              <a:rPr lang="de-DE" sz="1600" dirty="0" err="1" smtClean="0"/>
              <a:t>Naming</a:t>
            </a:r>
            <a:r>
              <a:rPr lang="de-DE" sz="1600" dirty="0" smtClean="0"/>
              <a:t>, Load </a:t>
            </a:r>
            <a:r>
              <a:rPr lang="de-DE" sz="1600" dirty="0" err="1" smtClean="0"/>
              <a:t>Balancing</a:t>
            </a:r>
            <a:r>
              <a:rPr lang="de-DE" sz="1600" dirty="0"/>
              <a:t>.</a:t>
            </a:r>
            <a:endParaRPr lang="de-DE" sz="1600" dirty="0" smtClean="0"/>
          </a:p>
          <a:p>
            <a:r>
              <a:rPr lang="de-DE" sz="1600" dirty="0" smtClean="0"/>
              <a:t>Automatismen für Rollout-Workflows wie z.B. </a:t>
            </a:r>
            <a:r>
              <a:rPr lang="de-DE" sz="1600" dirty="0" err="1" smtClean="0"/>
              <a:t>Canary</a:t>
            </a:r>
            <a:r>
              <a:rPr lang="de-DE" sz="1600" dirty="0" smtClean="0"/>
              <a:t> Rollout, Zero-Downtime-</a:t>
            </a:r>
            <a:r>
              <a:rPr lang="de-DE" sz="1600" dirty="0" err="1" smtClean="0"/>
              <a:t>Deployment</a:t>
            </a:r>
            <a:r>
              <a:rPr lang="de-DE" sz="1600" dirty="0" smtClean="0"/>
              <a:t>, A/B </a:t>
            </a:r>
            <a:r>
              <a:rPr lang="de-DE" sz="1600" dirty="0" err="1" smtClean="0"/>
              <a:t>Testing</a:t>
            </a:r>
            <a:r>
              <a:rPr lang="de-DE" sz="1600" dirty="0" smtClean="0"/>
              <a:t>.</a:t>
            </a:r>
          </a:p>
          <a:p>
            <a:r>
              <a:rPr lang="de-DE" sz="1600" dirty="0"/>
              <a:t>Monitoring und Diagnose von Containern und Services. </a:t>
            </a:r>
            <a:endParaRPr lang="de-DE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144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kt 4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4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bgerundetes Rechteck 44"/>
          <p:cNvSpPr/>
          <p:nvPr/>
        </p:nvSpPr>
        <p:spPr>
          <a:xfrm>
            <a:off x="6687804" y="3447644"/>
            <a:ext cx="4433778" cy="827608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Blaupause einer Anwendung (vereinfacht)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89468" y="1924658"/>
            <a:ext cx="5572125" cy="269518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4388371" y="4000591"/>
            <a:ext cx="1315016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6" name="Rechteck 15"/>
          <p:cNvSpPr/>
          <p:nvPr/>
        </p:nvSpPr>
        <p:spPr>
          <a:xfrm>
            <a:off x="583700" y="4000591"/>
            <a:ext cx="1308184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63288" y="197589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83700" y="3261292"/>
            <a:ext cx="5119687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19" name="Rechteck 18"/>
          <p:cNvSpPr/>
          <p:nvPr/>
        </p:nvSpPr>
        <p:spPr>
          <a:xfrm>
            <a:off x="583701" y="2486990"/>
            <a:ext cx="5119687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Services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 flipV="1">
            <a:off x="4516869" y="2910931"/>
            <a:ext cx="1" cy="350361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16" idx="0"/>
          </p:cNvCxnSpPr>
          <p:nvPr/>
        </p:nvCxnSpPr>
        <p:spPr>
          <a:xfrm flipH="1">
            <a:off x="1237792" y="3685233"/>
            <a:ext cx="538676" cy="315358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884420" y="3695735"/>
            <a:ext cx="153417" cy="281996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548855" y="2901445"/>
            <a:ext cx="92044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b</a:t>
            </a:r>
            <a:r>
              <a:rPr lang="de-DE" sz="1400" dirty="0" smtClean="0">
                <a:solidFill>
                  <a:schemeClr val="bg1"/>
                </a:solidFill>
              </a:rPr>
              <a:t>ieten an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326263" y="3689825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benötigen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6" name="Abgerundetes Rechteck 25"/>
          <p:cNvSpPr/>
          <p:nvPr/>
        </p:nvSpPr>
        <p:spPr>
          <a:xfrm>
            <a:off x="7847307" y="2134942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HAproxy</a:t>
            </a:r>
            <a:endParaRPr lang="de-DE" dirty="0" smtClean="0"/>
          </a:p>
        </p:txBody>
      </p:sp>
      <p:sp>
        <p:nvSpPr>
          <p:cNvPr id="27" name="Abgerundetes Rechteck 26"/>
          <p:cNvSpPr/>
          <p:nvPr/>
        </p:nvSpPr>
        <p:spPr>
          <a:xfrm>
            <a:off x="6812700" y="3668813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28" name="Abgerundetes Rechteck 27"/>
          <p:cNvSpPr/>
          <p:nvPr/>
        </p:nvSpPr>
        <p:spPr>
          <a:xfrm>
            <a:off x="8980302" y="3668813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7890134" y="5065404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cxnSp>
        <p:nvCxnSpPr>
          <p:cNvPr id="31" name="Gerader Verbinder 30"/>
          <p:cNvCxnSpPr>
            <a:stCxn id="26" idx="2"/>
            <a:endCxn id="27" idx="0"/>
          </p:cNvCxnSpPr>
          <p:nvPr/>
        </p:nvCxnSpPr>
        <p:spPr>
          <a:xfrm flipH="1">
            <a:off x="7806844" y="2555510"/>
            <a:ext cx="1034607" cy="1113303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26" idx="2"/>
            <a:endCxn id="28" idx="0"/>
          </p:cNvCxnSpPr>
          <p:nvPr/>
        </p:nvCxnSpPr>
        <p:spPr>
          <a:xfrm>
            <a:off x="8841451" y="2555510"/>
            <a:ext cx="1132995" cy="111330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endCxn id="26" idx="0"/>
          </p:cNvCxnSpPr>
          <p:nvPr/>
        </p:nvCxnSpPr>
        <p:spPr>
          <a:xfrm>
            <a:off x="8841451" y="1717654"/>
            <a:ext cx="0" cy="41728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7" idx="2"/>
            <a:endCxn id="29" idx="0"/>
          </p:cNvCxnSpPr>
          <p:nvPr/>
        </p:nvCxnSpPr>
        <p:spPr>
          <a:xfrm>
            <a:off x="7806844" y="4089381"/>
            <a:ext cx="1077434" cy="97602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8" idx="2"/>
            <a:endCxn id="29" idx="0"/>
          </p:cNvCxnSpPr>
          <p:nvPr/>
        </p:nvCxnSpPr>
        <p:spPr>
          <a:xfrm flipH="1">
            <a:off x="8884278" y="4089381"/>
            <a:ext cx="1090168" cy="97602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/>
          <p:cNvSpPr txBox="1"/>
          <p:nvPr/>
        </p:nvSpPr>
        <p:spPr>
          <a:xfrm>
            <a:off x="8345561" y="136917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 80</a:t>
            </a:r>
            <a:endParaRPr lang="de-DE" dirty="0"/>
          </a:p>
        </p:txBody>
      </p:sp>
      <p:sp>
        <p:nvSpPr>
          <p:cNvPr id="44" name="Textfeld 43"/>
          <p:cNvSpPr txBox="1"/>
          <p:nvPr/>
        </p:nvSpPr>
        <p:spPr>
          <a:xfrm>
            <a:off x="2284860" y="59453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Metamodell</a:t>
            </a:r>
            <a:endParaRPr lang="de-DE" b="1" dirty="0"/>
          </a:p>
        </p:txBody>
      </p:sp>
      <p:sp>
        <p:nvSpPr>
          <p:cNvPr id="47" name="Textfeld 46"/>
          <p:cNvSpPr txBox="1"/>
          <p:nvPr/>
        </p:nvSpPr>
        <p:spPr>
          <a:xfrm>
            <a:off x="8487089" y="593742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Modell</a:t>
            </a:r>
            <a:endParaRPr lang="de-DE" b="1" dirty="0"/>
          </a:p>
        </p:txBody>
      </p:sp>
      <p:sp>
        <p:nvSpPr>
          <p:cNvPr id="48" name="Abgerundetes Rechteck 47"/>
          <p:cNvSpPr/>
          <p:nvPr/>
        </p:nvSpPr>
        <p:spPr>
          <a:xfrm>
            <a:off x="9974446" y="2134942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HAproxy</a:t>
            </a:r>
            <a:r>
              <a:rPr lang="de-DE" dirty="0" smtClean="0"/>
              <a:t> </a:t>
            </a:r>
            <a:r>
              <a:rPr lang="de-DE" sz="1400" dirty="0" smtClean="0"/>
              <a:t>(</a:t>
            </a:r>
            <a:r>
              <a:rPr lang="de-DE" sz="1400" dirty="0" err="1" smtClean="0"/>
              <a:t>standby</a:t>
            </a:r>
            <a:r>
              <a:rPr lang="de-DE" sz="1400" dirty="0" smtClean="0"/>
              <a:t>)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7618706" y="1982598"/>
            <a:ext cx="4433778" cy="797816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0" name="Textfeld 49"/>
          <p:cNvSpPr txBox="1"/>
          <p:nvPr/>
        </p:nvSpPr>
        <p:spPr>
          <a:xfrm>
            <a:off x="9996692" y="3142005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Skalierung</a:t>
            </a:r>
            <a:endParaRPr lang="de-DE" sz="1400" i="1" dirty="0"/>
          </a:p>
        </p:txBody>
      </p:sp>
      <p:sp>
        <p:nvSpPr>
          <p:cNvPr id="51" name="Textfeld 50"/>
          <p:cNvSpPr txBox="1"/>
          <p:nvPr/>
        </p:nvSpPr>
        <p:spPr>
          <a:xfrm>
            <a:off x="9590750" y="1668117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Ausfallsicherheit / Replikation</a:t>
            </a:r>
            <a:endParaRPr lang="de-DE" sz="1400" i="1" dirty="0"/>
          </a:p>
        </p:txBody>
      </p:sp>
      <p:sp>
        <p:nvSpPr>
          <p:cNvPr id="52" name="Abgerundetes Rechteck 51"/>
          <p:cNvSpPr/>
          <p:nvPr/>
        </p:nvSpPr>
        <p:spPr>
          <a:xfrm>
            <a:off x="7682022" y="4898927"/>
            <a:ext cx="2314670" cy="741645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3" name="Textfeld 52"/>
          <p:cNvSpPr txBox="1"/>
          <p:nvPr/>
        </p:nvSpPr>
        <p:spPr>
          <a:xfrm>
            <a:off x="9283210" y="460920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 smtClean="0"/>
              <a:t>Stateful</a:t>
            </a:r>
            <a:endParaRPr lang="de-DE" sz="1400" i="1" dirty="0"/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1763603" y="2910931"/>
            <a:ext cx="6612" cy="384962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1799791" y="2912088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benötigen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2008195" y="4000591"/>
            <a:ext cx="2270696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Rechen-Ressourcen</a:t>
            </a:r>
          </a:p>
        </p:txBody>
      </p:sp>
      <p:cxnSp>
        <p:nvCxnSpPr>
          <p:cNvPr id="41" name="Gerade Verbindung mit Pfeil 40"/>
          <p:cNvCxnSpPr/>
          <p:nvPr/>
        </p:nvCxnSpPr>
        <p:spPr>
          <a:xfrm>
            <a:off x="3334027" y="3694830"/>
            <a:ext cx="0" cy="295152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1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 animBg="1"/>
      <p:bldP spid="27" grpId="0" animBg="1"/>
      <p:bldP spid="28" grpId="0" animBg="1"/>
      <p:bldP spid="29" grpId="0" animBg="1"/>
      <p:bldP spid="43" grpId="0"/>
      <p:bldP spid="47" grpId="0"/>
      <p:bldP spid="48" grpId="0" animBg="1"/>
      <p:bldP spid="49" grpId="0" animBg="1"/>
      <p:bldP spid="50" grpId="0"/>
      <p:bldP spid="51" grpId="0"/>
      <p:bldP spid="52" grpId="0" animBg="1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Compose</a:t>
            </a:r>
            <a:r>
              <a:rPr lang="de-DE" dirty="0" smtClean="0"/>
              <a:t>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21590" y="1047724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389468" y="1049467"/>
            <a:ext cx="4109380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900" dirty="0"/>
              <a:t>{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id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r>
              <a:rPr lang="mr-IN" sz="900" b="1" dirty="0" err="1">
                <a:solidFill>
                  <a:srgbClr val="008000"/>
                </a:solidFill>
              </a:rPr>
              <a:t>zwitscher-chuck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cpus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1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mem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256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disk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0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instances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1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labels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{</a:t>
            </a:r>
            <a:br>
              <a:rPr lang="mr-IN" sz="900" dirty="0"/>
            </a:br>
            <a:r>
              <a:rPr lang="mr-IN" sz="900" dirty="0"/>
              <a:t>    </a:t>
            </a:r>
            <a:r>
              <a:rPr lang="mr-IN" sz="900" b="1" dirty="0">
                <a:solidFill>
                  <a:srgbClr val="660E7A"/>
                </a:solidFill>
              </a:rPr>
              <a:t>"LAUNCHPAD_COLOR" 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"RED"</a:t>
            </a:r>
            <a:br>
              <a:rPr lang="mr-IN" sz="900" b="1" dirty="0">
                <a:solidFill>
                  <a:srgbClr val="008000"/>
                </a:solidFill>
              </a:rPr>
            </a:br>
            <a:r>
              <a:rPr lang="mr-IN" sz="900" b="1" dirty="0">
                <a:solidFill>
                  <a:srgbClr val="008000"/>
                </a:solidFill>
              </a:rPr>
              <a:t>  </a:t>
            </a:r>
            <a:r>
              <a:rPr lang="mr-IN" sz="900" dirty="0"/>
              <a:t>},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container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{</a:t>
            </a:r>
            <a:br>
              <a:rPr lang="mr-IN" sz="900" dirty="0"/>
            </a:br>
            <a:r>
              <a:rPr lang="mr-IN" sz="900" dirty="0"/>
              <a:t>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docker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{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image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r>
              <a:rPr lang="mr-IN" sz="900" b="1" dirty="0" err="1">
                <a:solidFill>
                  <a:srgbClr val="008000"/>
                </a:solidFill>
              </a:rPr>
              <a:t>adersberger</a:t>
            </a:r>
            <a:r>
              <a:rPr lang="mr-IN" sz="900" b="1" dirty="0">
                <a:solidFill>
                  <a:srgbClr val="008000"/>
                </a:solidFill>
              </a:rPr>
              <a:t>/zwitscher-app-chuck:1.0.0-SNAPSHOT"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forcePullImage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b="1" dirty="0" err="1">
                <a:solidFill>
                  <a:srgbClr val="000080"/>
                </a:solidFill>
              </a:rPr>
              <a:t>true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privileged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b="1" dirty="0" err="1">
                <a:solidFill>
                  <a:srgbClr val="000080"/>
                </a:solidFill>
              </a:rPr>
              <a:t>false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network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"HOST"</a:t>
            </a:r>
            <a:br>
              <a:rPr lang="mr-IN" sz="900" b="1" dirty="0">
                <a:solidFill>
                  <a:srgbClr val="008000"/>
                </a:solidFill>
              </a:rPr>
            </a:br>
            <a:r>
              <a:rPr lang="mr-IN" sz="900" b="1" dirty="0">
                <a:solidFill>
                  <a:srgbClr val="008000"/>
                </a:solidFill>
              </a:rPr>
              <a:t>    </a:t>
            </a:r>
            <a:r>
              <a:rPr lang="mr-IN" sz="900" dirty="0"/>
              <a:t>}</a:t>
            </a:r>
            <a:br>
              <a:rPr lang="mr-IN" sz="900" dirty="0"/>
            </a:br>
            <a:r>
              <a:rPr lang="mr-IN" sz="900" dirty="0"/>
              <a:t>  },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ports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[</a:t>
            </a:r>
            <a:r>
              <a:rPr lang="mr-IN" sz="900" dirty="0">
                <a:solidFill>
                  <a:srgbClr val="0000FF"/>
                </a:solidFill>
              </a:rPr>
              <a:t>12340</a:t>
            </a:r>
            <a:r>
              <a:rPr lang="mr-IN" sz="900" dirty="0"/>
              <a:t>],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requirePorts</a:t>
            </a:r>
            <a:r>
              <a:rPr lang="mr-IN" sz="900" b="1" dirty="0">
                <a:solidFill>
                  <a:srgbClr val="660E7A"/>
                </a:solidFill>
              </a:rPr>
              <a:t>" </a:t>
            </a:r>
            <a:r>
              <a:rPr lang="mr-IN" sz="900" dirty="0"/>
              <a:t>: </a:t>
            </a:r>
            <a:r>
              <a:rPr lang="mr-IN" sz="900" b="1" dirty="0" err="1">
                <a:solidFill>
                  <a:srgbClr val="000080"/>
                </a:solidFill>
              </a:rPr>
              <a:t>true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env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{</a:t>
            </a:r>
            <a:br>
              <a:rPr lang="mr-IN" sz="900" dirty="0"/>
            </a:br>
            <a:r>
              <a:rPr lang="mr-IN" sz="900" dirty="0"/>
              <a:t>    </a:t>
            </a:r>
            <a:r>
              <a:rPr lang="mr-IN" sz="900" b="1" dirty="0">
                <a:solidFill>
                  <a:srgbClr val="660E7A"/>
                </a:solidFill>
              </a:rPr>
              <a:t>"PORT"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"12340"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</a:t>
            </a:r>
            <a:r>
              <a:rPr lang="mr-IN" sz="900" b="1" dirty="0">
                <a:solidFill>
                  <a:srgbClr val="660E7A"/>
                </a:solidFill>
              </a:rPr>
              <a:t>"CONSUL"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"consul.marathon.mesos:8500"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</a:t>
            </a:r>
            <a:r>
              <a:rPr lang="mr-IN" sz="900" b="1" dirty="0">
                <a:solidFill>
                  <a:srgbClr val="660E7A"/>
                </a:solidFill>
              </a:rPr>
              <a:t>"CONFIG_ENV" 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r>
              <a:rPr lang="mr-IN" sz="900" b="1" dirty="0" err="1">
                <a:solidFill>
                  <a:srgbClr val="008000"/>
                </a:solidFill>
              </a:rPr>
              <a:t>zwitscher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br>
              <a:rPr lang="mr-IN" sz="900" b="1" dirty="0">
                <a:solidFill>
                  <a:srgbClr val="008000"/>
                </a:solidFill>
              </a:rPr>
            </a:br>
            <a:r>
              <a:rPr lang="mr-IN" sz="900" b="1" dirty="0">
                <a:solidFill>
                  <a:srgbClr val="008000"/>
                </a:solidFill>
              </a:rPr>
              <a:t>  </a:t>
            </a:r>
            <a:r>
              <a:rPr lang="mr-IN" sz="900" dirty="0"/>
              <a:t>},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args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[</a:t>
            </a:r>
            <a:br>
              <a:rPr lang="mr-IN" sz="900" dirty="0"/>
            </a:br>
            <a:r>
              <a:rPr lang="mr-IN" sz="900" dirty="0"/>
              <a:t>    </a:t>
            </a:r>
            <a:r>
              <a:rPr lang="mr-IN" sz="900" b="1" dirty="0">
                <a:solidFill>
                  <a:srgbClr val="008000"/>
                </a:solidFill>
              </a:rPr>
              <a:t>"-Xmx256m"</a:t>
            </a:r>
            <a:br>
              <a:rPr lang="mr-IN" sz="900" b="1" dirty="0">
                <a:solidFill>
                  <a:srgbClr val="008000"/>
                </a:solidFill>
              </a:rPr>
            </a:br>
            <a:r>
              <a:rPr lang="mr-IN" sz="900" b="1" dirty="0">
                <a:solidFill>
                  <a:srgbClr val="008000"/>
                </a:solidFill>
              </a:rPr>
              <a:t>  </a:t>
            </a:r>
            <a:r>
              <a:rPr lang="mr-IN" sz="900" dirty="0"/>
              <a:t>],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healthChecks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[</a:t>
            </a:r>
            <a:br>
              <a:rPr lang="mr-IN" sz="900" dirty="0"/>
            </a:br>
            <a:r>
              <a:rPr lang="mr-IN" sz="900" dirty="0"/>
              <a:t>    {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protocol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"HTTP"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port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12340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path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b="1" dirty="0">
                <a:solidFill>
                  <a:srgbClr val="008000"/>
                </a:solidFill>
              </a:rPr>
              <a:t>"/</a:t>
            </a:r>
            <a:r>
              <a:rPr lang="mr-IN" sz="900" b="1" dirty="0" err="1">
                <a:solidFill>
                  <a:srgbClr val="008000"/>
                </a:solidFill>
              </a:rPr>
              <a:t>metrics</a:t>
            </a:r>
            <a:r>
              <a:rPr lang="mr-IN" sz="900" b="1" dirty="0">
                <a:solidFill>
                  <a:srgbClr val="008000"/>
                </a:solidFill>
              </a:rPr>
              <a:t>/</a:t>
            </a:r>
            <a:r>
              <a:rPr lang="mr-IN" sz="900" b="1" dirty="0" err="1">
                <a:solidFill>
                  <a:srgbClr val="008000"/>
                </a:solidFill>
              </a:rPr>
              <a:t>ping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intervalSeconds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10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timeoutSeconds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10</a:t>
            </a:r>
            <a:r>
              <a:rPr lang="mr-IN" sz="900" dirty="0"/>
              <a:t>,</a:t>
            </a:r>
            <a:br>
              <a:rPr lang="mr-IN" sz="900" dirty="0"/>
            </a:br>
            <a:r>
              <a:rPr lang="mr-IN" sz="900" dirty="0"/>
              <a:t>    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</a:t>
            </a:r>
            <a:r>
              <a:rPr lang="mr-IN" sz="900" dirty="0">
                <a:solidFill>
                  <a:srgbClr val="0000FF"/>
                </a:solidFill>
              </a:rPr>
              <a:t>3</a:t>
            </a:r>
            <a:br>
              <a:rPr lang="mr-IN" sz="900" dirty="0">
                <a:solidFill>
                  <a:srgbClr val="0000FF"/>
                </a:solidFill>
              </a:rPr>
            </a:br>
            <a:r>
              <a:rPr lang="mr-IN" sz="900" dirty="0">
                <a:solidFill>
                  <a:srgbClr val="0000FF"/>
                </a:solidFill>
              </a:rPr>
              <a:t>    </a:t>
            </a:r>
            <a:r>
              <a:rPr lang="mr-IN" sz="900" dirty="0"/>
              <a:t>}</a:t>
            </a:r>
            <a:br>
              <a:rPr lang="mr-IN" sz="900" dirty="0"/>
            </a:br>
            <a:r>
              <a:rPr lang="mr-IN" sz="900" dirty="0"/>
              <a:t>  ],</a:t>
            </a:r>
            <a:br>
              <a:rPr lang="mr-IN" sz="900" dirty="0"/>
            </a:br>
            <a:r>
              <a:rPr lang="mr-IN" sz="900" dirty="0"/>
              <a:t>  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b="1" dirty="0" err="1">
                <a:solidFill>
                  <a:srgbClr val="660E7A"/>
                </a:solidFill>
              </a:rPr>
              <a:t>constraints</a:t>
            </a:r>
            <a:r>
              <a:rPr lang="mr-IN" sz="900" b="1" dirty="0">
                <a:solidFill>
                  <a:srgbClr val="660E7A"/>
                </a:solidFill>
              </a:rPr>
              <a:t>"</a:t>
            </a:r>
            <a:r>
              <a:rPr lang="mr-IN" sz="900" dirty="0"/>
              <a:t>: [[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r>
              <a:rPr lang="mr-IN" sz="900" b="1" dirty="0" err="1">
                <a:solidFill>
                  <a:srgbClr val="008000"/>
                </a:solidFill>
              </a:rPr>
              <a:t>hostname</a:t>
            </a:r>
            <a:r>
              <a:rPr lang="mr-IN" sz="900" b="1" dirty="0">
                <a:solidFill>
                  <a:srgbClr val="008000"/>
                </a:solidFill>
              </a:rPr>
              <a:t>"</a:t>
            </a:r>
            <a:r>
              <a:rPr lang="mr-IN" sz="900" dirty="0"/>
              <a:t>, </a:t>
            </a:r>
            <a:r>
              <a:rPr lang="mr-IN" sz="900" b="1" dirty="0">
                <a:solidFill>
                  <a:srgbClr val="008000"/>
                </a:solidFill>
              </a:rPr>
              <a:t>"UNIQUE"</a:t>
            </a:r>
            <a:r>
              <a:rPr lang="mr-IN" sz="900" dirty="0"/>
              <a:t>]]</a:t>
            </a:r>
            <a:br>
              <a:rPr lang="mr-IN" sz="900" dirty="0"/>
            </a:br>
            <a:r>
              <a:rPr lang="mr-IN" sz="900" dirty="0"/>
              <a:t>}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6096000" y="922509"/>
            <a:ext cx="6096000" cy="57477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sz="1050" dirty="0"/>
              <a:t>{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id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</a:t>
            </a:r>
            <a:r>
              <a:rPr lang="mr-IN" sz="1050" b="1" dirty="0" err="1">
                <a:solidFill>
                  <a:srgbClr val="008000"/>
                </a:solidFill>
              </a:rPr>
              <a:t>consul</a:t>
            </a:r>
            <a:r>
              <a:rPr lang="mr-IN" sz="1050" b="1" dirty="0">
                <a:solidFill>
                  <a:srgbClr val="008000"/>
                </a:solidFill>
              </a:rPr>
              <a:t>"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cpus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1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mem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256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disk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0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instances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1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cmd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"/</a:t>
            </a:r>
            <a:r>
              <a:rPr lang="mr-IN" sz="1050" b="1" dirty="0" err="1">
                <a:solidFill>
                  <a:srgbClr val="008000"/>
                </a:solidFill>
              </a:rPr>
              <a:t>bin</a:t>
            </a:r>
            <a:r>
              <a:rPr lang="mr-IN" sz="1050" b="1" dirty="0">
                <a:solidFill>
                  <a:srgbClr val="008000"/>
                </a:solidFill>
              </a:rPr>
              <a:t>/</a:t>
            </a:r>
            <a:r>
              <a:rPr lang="mr-IN" sz="1050" b="1" dirty="0" err="1">
                <a:solidFill>
                  <a:srgbClr val="008000"/>
                </a:solidFill>
              </a:rPr>
              <a:t>consul</a:t>
            </a:r>
            <a:r>
              <a:rPr lang="mr-IN" sz="1050" b="1" dirty="0">
                <a:solidFill>
                  <a:srgbClr val="008000"/>
                </a:solidFill>
              </a:rPr>
              <a:t> </a:t>
            </a:r>
            <a:r>
              <a:rPr lang="mr-IN" sz="1050" b="1" dirty="0" err="1">
                <a:solidFill>
                  <a:srgbClr val="008000"/>
                </a:solidFill>
              </a:rPr>
              <a:t>agent</a:t>
            </a:r>
            <a:r>
              <a:rPr lang="mr-IN" sz="1050" b="1" dirty="0">
                <a:solidFill>
                  <a:srgbClr val="008000"/>
                </a:solidFill>
              </a:rPr>
              <a:t> -</a:t>
            </a:r>
            <a:r>
              <a:rPr lang="mr-IN" sz="1050" b="1" dirty="0" err="1">
                <a:solidFill>
                  <a:srgbClr val="008000"/>
                </a:solidFill>
              </a:rPr>
              <a:t>server</a:t>
            </a:r>
            <a:r>
              <a:rPr lang="mr-IN" sz="1050" b="1" dirty="0">
                <a:solidFill>
                  <a:srgbClr val="008000"/>
                </a:solidFill>
              </a:rPr>
              <a:t> -</a:t>
            </a:r>
            <a:r>
              <a:rPr lang="mr-IN" sz="1050" b="1" dirty="0" err="1">
                <a:solidFill>
                  <a:srgbClr val="008000"/>
                </a:solidFill>
              </a:rPr>
              <a:t>ui</a:t>
            </a:r>
            <a:r>
              <a:rPr lang="mr-IN" sz="1050" b="1" dirty="0">
                <a:solidFill>
                  <a:srgbClr val="008000"/>
                </a:solidFill>
              </a:rPr>
              <a:t> -</a:t>
            </a:r>
            <a:r>
              <a:rPr lang="mr-IN" sz="1050" b="1" dirty="0" err="1">
                <a:solidFill>
                  <a:srgbClr val="008000"/>
                </a:solidFill>
              </a:rPr>
              <a:t>advertise</a:t>
            </a:r>
            <a:r>
              <a:rPr lang="mr-IN" sz="1050" b="1" dirty="0">
                <a:solidFill>
                  <a:srgbClr val="008000"/>
                </a:solidFill>
              </a:rPr>
              <a:t>=$HOST -</a:t>
            </a:r>
            <a:r>
              <a:rPr lang="mr-IN" sz="1050" b="1" dirty="0" err="1">
                <a:solidFill>
                  <a:srgbClr val="008000"/>
                </a:solidFill>
              </a:rPr>
              <a:t>config-dir</a:t>
            </a:r>
            <a:r>
              <a:rPr lang="mr-IN" sz="1050" b="1" dirty="0">
                <a:solidFill>
                  <a:srgbClr val="008000"/>
                </a:solidFill>
              </a:rPr>
              <a:t>=/</a:t>
            </a:r>
            <a:r>
              <a:rPr lang="mr-IN" sz="1050" b="1" dirty="0" err="1">
                <a:solidFill>
                  <a:srgbClr val="008000"/>
                </a:solidFill>
              </a:rPr>
              <a:t>config</a:t>
            </a:r>
            <a:r>
              <a:rPr lang="mr-IN" sz="1050" b="1" dirty="0">
                <a:solidFill>
                  <a:srgbClr val="008000"/>
                </a:solidFill>
              </a:rPr>
              <a:t> -</a:t>
            </a:r>
            <a:r>
              <a:rPr lang="mr-IN" sz="1050" b="1" dirty="0" err="1">
                <a:solidFill>
                  <a:srgbClr val="008000"/>
                </a:solidFill>
              </a:rPr>
              <a:t>data-dir</a:t>
            </a:r>
            <a:r>
              <a:rPr lang="mr-IN" sz="1050" b="1" dirty="0">
                <a:solidFill>
                  <a:srgbClr val="008000"/>
                </a:solidFill>
              </a:rPr>
              <a:t>=/</a:t>
            </a:r>
            <a:r>
              <a:rPr lang="mr-IN" sz="1050" b="1" dirty="0" err="1">
                <a:solidFill>
                  <a:srgbClr val="008000"/>
                </a:solidFill>
              </a:rPr>
              <a:t>tmp</a:t>
            </a:r>
            <a:r>
              <a:rPr lang="mr-IN" sz="1050" b="1" dirty="0">
                <a:solidFill>
                  <a:srgbClr val="008000"/>
                </a:solidFill>
              </a:rPr>
              <a:t>/</a:t>
            </a:r>
            <a:r>
              <a:rPr lang="mr-IN" sz="1050" b="1" dirty="0" err="1">
                <a:solidFill>
                  <a:srgbClr val="008000"/>
                </a:solidFill>
              </a:rPr>
              <a:t>consul</a:t>
            </a:r>
            <a:r>
              <a:rPr lang="mr-IN" sz="1050" b="1" dirty="0">
                <a:solidFill>
                  <a:srgbClr val="008000"/>
                </a:solidFill>
              </a:rPr>
              <a:t> -</a:t>
            </a:r>
            <a:r>
              <a:rPr lang="mr-IN" sz="1050" b="1" dirty="0" err="1">
                <a:solidFill>
                  <a:srgbClr val="008000"/>
                </a:solidFill>
              </a:rPr>
              <a:t>bootstrap-expect</a:t>
            </a:r>
            <a:r>
              <a:rPr lang="mr-IN" sz="1050" b="1" dirty="0">
                <a:solidFill>
                  <a:srgbClr val="008000"/>
                </a:solidFill>
              </a:rPr>
              <a:t>=1 -</a:t>
            </a:r>
            <a:r>
              <a:rPr lang="mr-IN" sz="1050" b="1" dirty="0" err="1">
                <a:solidFill>
                  <a:srgbClr val="008000"/>
                </a:solidFill>
              </a:rPr>
              <a:t>node</a:t>
            </a:r>
            <a:r>
              <a:rPr lang="mr-IN" sz="1050" b="1" dirty="0">
                <a:solidFill>
                  <a:srgbClr val="008000"/>
                </a:solidFill>
              </a:rPr>
              <a:t>=</a:t>
            </a:r>
            <a:r>
              <a:rPr lang="mr-IN" sz="1050" b="1" dirty="0" err="1">
                <a:solidFill>
                  <a:srgbClr val="008000"/>
                </a:solidFill>
              </a:rPr>
              <a:t>consul-server</a:t>
            </a:r>
            <a:r>
              <a:rPr lang="mr-IN" sz="1050" b="1" dirty="0">
                <a:solidFill>
                  <a:srgbClr val="008000"/>
                </a:solidFill>
              </a:rPr>
              <a:t> -</a:t>
            </a:r>
            <a:r>
              <a:rPr lang="mr-IN" sz="1050" b="1" dirty="0" err="1">
                <a:solidFill>
                  <a:srgbClr val="008000"/>
                </a:solidFill>
              </a:rPr>
              <a:t>client</a:t>
            </a:r>
            <a:r>
              <a:rPr lang="mr-IN" sz="1050" b="1" dirty="0">
                <a:solidFill>
                  <a:srgbClr val="008000"/>
                </a:solidFill>
              </a:rPr>
              <a:t>=0.0.0.0"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labels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{</a:t>
            </a:r>
            <a:br>
              <a:rPr lang="mr-IN" sz="1050" dirty="0"/>
            </a:br>
            <a:r>
              <a:rPr lang="mr-IN" sz="1050" dirty="0"/>
              <a:t>    </a:t>
            </a:r>
            <a:r>
              <a:rPr lang="mr-IN" sz="1050" b="1" dirty="0">
                <a:solidFill>
                  <a:srgbClr val="660E7A"/>
                </a:solidFill>
              </a:rPr>
              <a:t>"LAUNCHPAD_COLOR" 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"PURPLE"</a:t>
            </a:r>
            <a:br>
              <a:rPr lang="mr-IN" sz="1050" b="1" dirty="0">
                <a:solidFill>
                  <a:srgbClr val="008000"/>
                </a:solidFill>
              </a:rPr>
            </a:br>
            <a:r>
              <a:rPr lang="mr-IN" sz="1050" b="1" dirty="0">
                <a:solidFill>
                  <a:srgbClr val="008000"/>
                </a:solidFill>
              </a:rPr>
              <a:t>  </a:t>
            </a:r>
            <a:r>
              <a:rPr lang="mr-IN" sz="1050" dirty="0"/>
              <a:t>},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container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{</a:t>
            </a:r>
            <a:br>
              <a:rPr lang="mr-IN" sz="1050" dirty="0"/>
            </a:br>
            <a:r>
              <a:rPr lang="mr-IN" sz="1050" dirty="0"/>
              <a:t>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docker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{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image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</a:t>
            </a:r>
            <a:r>
              <a:rPr lang="mr-IN" sz="1050" b="1" dirty="0" err="1">
                <a:solidFill>
                  <a:srgbClr val="008000"/>
                </a:solidFill>
              </a:rPr>
              <a:t>gliderlabs</a:t>
            </a:r>
            <a:r>
              <a:rPr lang="mr-IN" sz="1050" b="1" dirty="0">
                <a:solidFill>
                  <a:srgbClr val="008000"/>
                </a:solidFill>
              </a:rPr>
              <a:t>/consul-server:0.6"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forcePullImage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 err="1">
                <a:solidFill>
                  <a:srgbClr val="000080"/>
                </a:solidFill>
              </a:rPr>
              <a:t>true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privileged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 err="1">
                <a:solidFill>
                  <a:srgbClr val="000080"/>
                </a:solidFill>
              </a:rPr>
              <a:t>false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network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"HOST"</a:t>
            </a:r>
            <a:br>
              <a:rPr lang="mr-IN" sz="1050" b="1" dirty="0">
                <a:solidFill>
                  <a:srgbClr val="008000"/>
                </a:solidFill>
              </a:rPr>
            </a:br>
            <a:r>
              <a:rPr lang="mr-IN" sz="1050" b="1" dirty="0">
                <a:solidFill>
                  <a:srgbClr val="008000"/>
                </a:solidFill>
              </a:rPr>
              <a:t>    </a:t>
            </a:r>
            <a:r>
              <a:rPr lang="mr-IN" sz="1050" dirty="0"/>
              <a:t>}</a:t>
            </a:r>
            <a:br>
              <a:rPr lang="mr-IN" sz="1050" dirty="0"/>
            </a:br>
            <a:r>
              <a:rPr lang="mr-IN" sz="1050" dirty="0"/>
              <a:t>  },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ports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[</a:t>
            </a:r>
            <a:r>
              <a:rPr lang="mr-IN" sz="1050" dirty="0">
                <a:solidFill>
                  <a:srgbClr val="0000FF"/>
                </a:solidFill>
              </a:rPr>
              <a:t>8300</a:t>
            </a:r>
            <a:r>
              <a:rPr lang="mr-IN" sz="1050" dirty="0"/>
              <a:t>, </a:t>
            </a:r>
            <a:r>
              <a:rPr lang="mr-IN" sz="1050" dirty="0">
                <a:solidFill>
                  <a:srgbClr val="0000FF"/>
                </a:solidFill>
              </a:rPr>
              <a:t>8301</a:t>
            </a:r>
            <a:r>
              <a:rPr lang="mr-IN" sz="1050" dirty="0"/>
              <a:t>, </a:t>
            </a:r>
            <a:r>
              <a:rPr lang="mr-IN" sz="1050" dirty="0">
                <a:solidFill>
                  <a:srgbClr val="0000FF"/>
                </a:solidFill>
              </a:rPr>
              <a:t>8302</a:t>
            </a:r>
            <a:r>
              <a:rPr lang="mr-IN" sz="1050" dirty="0"/>
              <a:t>, </a:t>
            </a:r>
            <a:r>
              <a:rPr lang="mr-IN" sz="1050" dirty="0">
                <a:solidFill>
                  <a:srgbClr val="0000FF"/>
                </a:solidFill>
              </a:rPr>
              <a:t>8400</a:t>
            </a:r>
            <a:r>
              <a:rPr lang="mr-IN" sz="1050" dirty="0"/>
              <a:t>, </a:t>
            </a:r>
            <a:r>
              <a:rPr lang="mr-IN" sz="1050" dirty="0">
                <a:solidFill>
                  <a:srgbClr val="0000FF"/>
                </a:solidFill>
              </a:rPr>
              <a:t>8500</a:t>
            </a:r>
            <a:r>
              <a:rPr lang="mr-IN" sz="1050" dirty="0"/>
              <a:t>, </a:t>
            </a:r>
            <a:r>
              <a:rPr lang="mr-IN" sz="1050" dirty="0">
                <a:solidFill>
                  <a:srgbClr val="0000FF"/>
                </a:solidFill>
              </a:rPr>
              <a:t>8600</a:t>
            </a:r>
            <a:r>
              <a:rPr lang="mr-IN" sz="1050" dirty="0"/>
              <a:t>],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requirePorts</a:t>
            </a:r>
            <a:r>
              <a:rPr lang="mr-IN" sz="1050" b="1" dirty="0">
                <a:solidFill>
                  <a:srgbClr val="660E7A"/>
                </a:solidFill>
              </a:rPr>
              <a:t>" </a:t>
            </a:r>
            <a:r>
              <a:rPr lang="mr-IN" sz="1050" dirty="0"/>
              <a:t>: </a:t>
            </a:r>
            <a:r>
              <a:rPr lang="mr-IN" sz="1050" b="1" dirty="0" err="1">
                <a:solidFill>
                  <a:srgbClr val="000080"/>
                </a:solidFill>
              </a:rPr>
              <a:t>true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env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{</a:t>
            </a:r>
            <a:br>
              <a:rPr lang="mr-IN" sz="1050" dirty="0"/>
            </a:br>
            <a:r>
              <a:rPr lang="mr-IN" sz="1050" dirty="0"/>
              <a:t>    </a:t>
            </a:r>
            <a:r>
              <a:rPr lang="mr-IN" sz="1050" b="1" dirty="0">
                <a:solidFill>
                  <a:srgbClr val="660E7A"/>
                </a:solidFill>
              </a:rPr>
              <a:t>"GOMAXPROCS"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"10"</a:t>
            </a:r>
            <a:br>
              <a:rPr lang="mr-IN" sz="1050" b="1" dirty="0">
                <a:solidFill>
                  <a:srgbClr val="008000"/>
                </a:solidFill>
              </a:rPr>
            </a:br>
            <a:r>
              <a:rPr lang="mr-IN" sz="1050" b="1" dirty="0">
                <a:solidFill>
                  <a:srgbClr val="008000"/>
                </a:solidFill>
              </a:rPr>
              <a:t>  </a:t>
            </a:r>
            <a:r>
              <a:rPr lang="mr-IN" sz="1050" dirty="0"/>
              <a:t>},</a:t>
            </a:r>
            <a:br>
              <a:rPr lang="mr-IN" sz="1050" dirty="0"/>
            </a:br>
            <a:r>
              <a:rPr lang="mr-IN" sz="1050" dirty="0"/>
              <a:t>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healthChecks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[</a:t>
            </a:r>
            <a:br>
              <a:rPr lang="mr-IN" sz="1050" dirty="0"/>
            </a:br>
            <a:r>
              <a:rPr lang="mr-IN" sz="1050" dirty="0"/>
              <a:t>    {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protocol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"HTTP"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port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8500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path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b="1" dirty="0">
                <a:solidFill>
                  <a:srgbClr val="008000"/>
                </a:solidFill>
              </a:rPr>
              <a:t>"/v1/</a:t>
            </a:r>
            <a:r>
              <a:rPr lang="mr-IN" sz="1050" b="1" dirty="0" err="1">
                <a:solidFill>
                  <a:srgbClr val="008000"/>
                </a:solidFill>
              </a:rPr>
              <a:t>status</a:t>
            </a:r>
            <a:r>
              <a:rPr lang="mr-IN" sz="1050" b="1" dirty="0">
                <a:solidFill>
                  <a:srgbClr val="008000"/>
                </a:solidFill>
              </a:rPr>
              <a:t>/</a:t>
            </a:r>
            <a:r>
              <a:rPr lang="mr-IN" sz="1050" b="1" dirty="0" err="1">
                <a:solidFill>
                  <a:srgbClr val="008000"/>
                </a:solidFill>
              </a:rPr>
              <a:t>leader</a:t>
            </a:r>
            <a:r>
              <a:rPr lang="mr-IN" sz="1050" b="1" dirty="0">
                <a:solidFill>
                  <a:srgbClr val="008000"/>
                </a:solidFill>
              </a:rPr>
              <a:t>"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intervalSeconds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10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timeoutSeconds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10</a:t>
            </a:r>
            <a:r>
              <a:rPr lang="mr-IN" sz="1050" dirty="0"/>
              <a:t>,</a:t>
            </a:r>
            <a:br>
              <a:rPr lang="mr-IN" sz="1050" dirty="0"/>
            </a:br>
            <a:r>
              <a:rPr lang="mr-IN" sz="1050" dirty="0"/>
              <a:t>      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050" b="1" dirty="0">
                <a:solidFill>
                  <a:srgbClr val="660E7A"/>
                </a:solidFill>
              </a:rPr>
              <a:t>"</a:t>
            </a:r>
            <a:r>
              <a:rPr lang="mr-IN" sz="1050" dirty="0"/>
              <a:t>: </a:t>
            </a:r>
            <a:r>
              <a:rPr lang="mr-IN" sz="1050" dirty="0">
                <a:solidFill>
                  <a:srgbClr val="0000FF"/>
                </a:solidFill>
              </a:rPr>
              <a:t>3</a:t>
            </a:r>
            <a:br>
              <a:rPr lang="mr-IN" sz="1050" dirty="0">
                <a:solidFill>
                  <a:srgbClr val="0000FF"/>
                </a:solidFill>
              </a:rPr>
            </a:br>
            <a:r>
              <a:rPr lang="mr-IN" sz="1050" dirty="0">
                <a:solidFill>
                  <a:srgbClr val="0000FF"/>
                </a:solidFill>
              </a:rPr>
              <a:t>    </a:t>
            </a:r>
            <a:r>
              <a:rPr lang="mr-IN" sz="1050" dirty="0"/>
              <a:t>}</a:t>
            </a:r>
            <a:br>
              <a:rPr lang="mr-IN" sz="1050" dirty="0"/>
            </a:br>
            <a:r>
              <a:rPr lang="mr-IN" sz="1050" dirty="0"/>
              <a:t>  ]</a:t>
            </a:r>
            <a:br>
              <a:rPr lang="mr-IN" sz="1050" dirty="0"/>
            </a:br>
            <a:r>
              <a:rPr lang="mr-IN" sz="1050" dirty="0"/>
              <a:t>}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28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Virtualization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85818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32222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kt 5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think-cell Folie" r:id="rId5" imgW="648" imgH="649" progId="TCLayout.ActiveDocument.1">
                  <p:embed/>
                </p:oleObj>
              </mc:Choice>
              <mc:Fallback>
                <p:oleObj name="think-cell Folie" r:id="rId5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Networking Modes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76375" y="1623250"/>
            <a:ext cx="2413000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192275" y="2257237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2295127" y="2257237"/>
            <a:ext cx="79932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28"/>
          <p:cNvSpPr txBox="1"/>
          <p:nvPr/>
        </p:nvSpPr>
        <p:spPr>
          <a:xfrm>
            <a:off x="8241860" y="3621016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Overlay</a:t>
            </a:r>
            <a:r>
              <a:rPr lang="de-DE" dirty="0" smtClean="0"/>
              <a:t> Network 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17226" y="1631379"/>
            <a:ext cx="3151714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Rechteck 26"/>
          <p:cNvSpPr/>
          <p:nvPr/>
        </p:nvSpPr>
        <p:spPr>
          <a:xfrm>
            <a:off x="7922838" y="2253242"/>
            <a:ext cx="1079202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8" name="Rechteck 27"/>
          <p:cNvSpPr/>
          <p:nvPr/>
        </p:nvSpPr>
        <p:spPr>
          <a:xfrm>
            <a:off x="9573540" y="2254831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8" name="Rechteck 57"/>
          <p:cNvSpPr/>
          <p:nvPr/>
        </p:nvSpPr>
        <p:spPr>
          <a:xfrm>
            <a:off x="4328866" y="1950176"/>
            <a:ext cx="2360156" cy="15033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0" name="Textfeld 79"/>
          <p:cNvSpPr txBox="1"/>
          <p:nvPr/>
        </p:nvSpPr>
        <p:spPr>
          <a:xfrm>
            <a:off x="1725675" y="3643705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Bridge</a:t>
            </a:r>
            <a:endParaRPr lang="de-DE" dirty="0"/>
          </a:p>
        </p:txBody>
      </p:sp>
      <p:sp>
        <p:nvSpPr>
          <p:cNvPr id="81" name="Textfeld 80"/>
          <p:cNvSpPr txBox="1"/>
          <p:nvPr/>
        </p:nvSpPr>
        <p:spPr>
          <a:xfrm>
            <a:off x="4468566" y="3452279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094567" y="1329030"/>
            <a:ext cx="2107314" cy="6281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Textfeld 6"/>
          <p:cNvSpPr txBox="1"/>
          <p:nvPr/>
        </p:nvSpPr>
        <p:spPr>
          <a:xfrm>
            <a:off x="1729140" y="1643253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1.2.3.4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31975" y="1399490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579625" y="1889631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319275" y="147327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:81</a:t>
            </a:r>
            <a:endParaRPr lang="de-DE" dirty="0"/>
          </a:p>
        </p:txBody>
      </p:sp>
      <p:sp>
        <p:nvSpPr>
          <p:cNvPr id="18" name="Ellipse 17"/>
          <p:cNvSpPr/>
          <p:nvPr/>
        </p:nvSpPr>
        <p:spPr>
          <a:xfrm>
            <a:off x="2449575" y="1399490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684525" y="1889631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424175" y="147327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:82</a:t>
            </a:r>
            <a:endParaRPr lang="de-DE" dirty="0"/>
          </a:p>
        </p:txBody>
      </p:sp>
      <p:sp>
        <p:nvSpPr>
          <p:cNvPr id="83" name="Rechteck 82"/>
          <p:cNvSpPr/>
          <p:nvPr/>
        </p:nvSpPr>
        <p:spPr>
          <a:xfrm>
            <a:off x="1225041" y="1990958"/>
            <a:ext cx="688007" cy="6730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Ellipse 7"/>
          <p:cNvSpPr/>
          <p:nvPr/>
        </p:nvSpPr>
        <p:spPr>
          <a:xfrm>
            <a:off x="1331975" y="2012166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1319275" y="2083039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84" name="Rechteck 83"/>
          <p:cNvSpPr/>
          <p:nvPr/>
        </p:nvSpPr>
        <p:spPr>
          <a:xfrm>
            <a:off x="2359758" y="1990460"/>
            <a:ext cx="688007" cy="6735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449575" y="2012166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2424175" y="2083039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177527" y="2435454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2320527" y="2426433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8657024" y="2276283"/>
            <a:ext cx="462936" cy="9058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Ellipse 34"/>
          <p:cNvSpPr/>
          <p:nvPr/>
        </p:nvSpPr>
        <p:spPr>
          <a:xfrm>
            <a:off x="8908908" y="300844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Ellipse 35"/>
          <p:cNvSpPr/>
          <p:nvPr/>
        </p:nvSpPr>
        <p:spPr>
          <a:xfrm>
            <a:off x="8908908" y="2545175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Ellipse 36"/>
          <p:cNvSpPr/>
          <p:nvPr/>
        </p:nvSpPr>
        <p:spPr>
          <a:xfrm>
            <a:off x="8908908" y="2776811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Ellipse 37"/>
          <p:cNvSpPr/>
          <p:nvPr/>
        </p:nvSpPr>
        <p:spPr>
          <a:xfrm>
            <a:off x="8908908" y="231353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8" name="Rechteck 87"/>
          <p:cNvSpPr/>
          <p:nvPr/>
        </p:nvSpPr>
        <p:spPr>
          <a:xfrm>
            <a:off x="9404773" y="2296046"/>
            <a:ext cx="462936" cy="8860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9" name="Ellipse 38"/>
          <p:cNvSpPr/>
          <p:nvPr/>
        </p:nvSpPr>
        <p:spPr>
          <a:xfrm>
            <a:off x="9468767" y="302137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0" name="Ellipse 39"/>
          <p:cNvSpPr/>
          <p:nvPr/>
        </p:nvSpPr>
        <p:spPr>
          <a:xfrm>
            <a:off x="9468767" y="2558105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Ellipse 40"/>
          <p:cNvSpPr/>
          <p:nvPr/>
        </p:nvSpPr>
        <p:spPr>
          <a:xfrm>
            <a:off x="9468767" y="2789741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Ellipse 41"/>
          <p:cNvSpPr/>
          <p:nvPr/>
        </p:nvSpPr>
        <p:spPr>
          <a:xfrm>
            <a:off x="9468767" y="232646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9102585" y="2734771"/>
            <a:ext cx="366182" cy="0"/>
          </a:xfrm>
          <a:prstGeom prst="straightConnector1">
            <a:avLst/>
          </a:prstGeom>
          <a:ln w="31750" cmpd="sng">
            <a:solidFill>
              <a:srgbClr val="92D05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 rot="5400000">
            <a:off x="8336923" y="2684745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5.6.7.8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0" name="Textfeld 89"/>
          <p:cNvSpPr txBox="1"/>
          <p:nvPr/>
        </p:nvSpPr>
        <p:spPr>
          <a:xfrm rot="16200000">
            <a:off x="9293944" y="2494579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467276" y="1606479"/>
            <a:ext cx="2107314" cy="741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9" name="Rechteck 58"/>
          <p:cNvSpPr/>
          <p:nvPr/>
        </p:nvSpPr>
        <p:spPr>
          <a:xfrm>
            <a:off x="4544766" y="1974563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5" name="Rechteck 64"/>
          <p:cNvSpPr/>
          <p:nvPr/>
        </p:nvSpPr>
        <p:spPr>
          <a:xfrm>
            <a:off x="5662366" y="1974563"/>
            <a:ext cx="8001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5" name="Textfeld 74"/>
          <p:cNvSpPr txBox="1"/>
          <p:nvPr/>
        </p:nvSpPr>
        <p:spPr>
          <a:xfrm>
            <a:off x="4434014" y="1562352"/>
            <a:ext cx="11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1.2.3.4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4623156" y="1892960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8" name="Ellipse 77"/>
          <p:cNvSpPr/>
          <p:nvPr/>
        </p:nvSpPr>
        <p:spPr>
          <a:xfrm>
            <a:off x="4991456" y="190563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9" name="Ellipse 78"/>
          <p:cNvSpPr/>
          <p:nvPr/>
        </p:nvSpPr>
        <p:spPr>
          <a:xfrm>
            <a:off x="5961484" y="1892960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8" name="Ellipse 97"/>
          <p:cNvSpPr/>
          <p:nvPr/>
        </p:nvSpPr>
        <p:spPr>
          <a:xfrm>
            <a:off x="8947239" y="468763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5" name="Rechteck 104"/>
          <p:cNvSpPr/>
          <p:nvPr/>
        </p:nvSpPr>
        <p:spPr>
          <a:xfrm>
            <a:off x="8898953" y="5035436"/>
            <a:ext cx="269534" cy="2852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7" name="Rechteck 106"/>
          <p:cNvSpPr/>
          <p:nvPr/>
        </p:nvSpPr>
        <p:spPr>
          <a:xfrm>
            <a:off x="8898953" y="5432212"/>
            <a:ext cx="269534" cy="23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8" name="Rechteck 107"/>
          <p:cNvSpPr/>
          <p:nvPr/>
        </p:nvSpPr>
        <p:spPr>
          <a:xfrm>
            <a:off x="8912470" y="5792635"/>
            <a:ext cx="269534" cy="32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Textfeld 13"/>
          <p:cNvSpPr txBox="1"/>
          <p:nvPr/>
        </p:nvSpPr>
        <p:spPr>
          <a:xfrm>
            <a:off x="9168487" y="459465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Bound</a:t>
            </a:r>
            <a:r>
              <a:rPr lang="de-DE" dirty="0" smtClean="0"/>
              <a:t> </a:t>
            </a:r>
            <a:r>
              <a:rPr lang="de-DE" dirty="0" err="1" smtClean="0"/>
              <a:t>port</a:t>
            </a:r>
            <a:endParaRPr lang="de-DE" dirty="0"/>
          </a:p>
        </p:txBody>
      </p:sp>
      <p:sp>
        <p:nvSpPr>
          <p:cNvPr id="122" name="Textfeld 121"/>
          <p:cNvSpPr txBox="1"/>
          <p:nvPr/>
        </p:nvSpPr>
        <p:spPr>
          <a:xfrm>
            <a:off x="9170406" y="50134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Network </a:t>
            </a:r>
            <a:r>
              <a:rPr lang="de-DE" dirty="0" err="1" smtClean="0"/>
              <a:t>interface</a:t>
            </a:r>
            <a:endParaRPr lang="de-DE" dirty="0"/>
          </a:p>
        </p:txBody>
      </p:sp>
      <p:sp>
        <p:nvSpPr>
          <p:cNvPr id="126" name="Textfeld 125"/>
          <p:cNvSpPr txBox="1"/>
          <p:nvPr/>
        </p:nvSpPr>
        <p:spPr>
          <a:xfrm>
            <a:off x="9179150" y="536901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Guest</a:t>
            </a:r>
            <a:endParaRPr lang="de-DE" dirty="0"/>
          </a:p>
        </p:txBody>
      </p:sp>
      <p:sp>
        <p:nvSpPr>
          <p:cNvPr id="127" name="Textfeld 126"/>
          <p:cNvSpPr txBox="1"/>
          <p:nvPr/>
        </p:nvSpPr>
        <p:spPr>
          <a:xfrm>
            <a:off x="9203338" y="578324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5" name="Rectangle 44"/>
          <p:cNvSpPr/>
          <p:nvPr/>
        </p:nvSpPr>
        <p:spPr>
          <a:xfrm>
            <a:off x="920343" y="4782599"/>
            <a:ext cx="74029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inspect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bridge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create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--driver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overlay multi-host-network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connect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multi-host-network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container1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7" name="Rechteck 90"/>
          <p:cNvSpPr/>
          <p:nvPr/>
        </p:nvSpPr>
        <p:spPr>
          <a:xfrm>
            <a:off x="8500164" y="1758825"/>
            <a:ext cx="567918" cy="3130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DNS</a:t>
            </a:r>
            <a:endParaRPr lang="de-DE" dirty="0" smtClean="0"/>
          </a:p>
        </p:txBody>
      </p:sp>
      <p:sp>
        <p:nvSpPr>
          <p:cNvPr id="138" name="Rechteck 90"/>
          <p:cNvSpPr/>
          <p:nvPr/>
        </p:nvSpPr>
        <p:spPr>
          <a:xfrm>
            <a:off x="9238810" y="1751229"/>
            <a:ext cx="715373" cy="3266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smtClean="0"/>
              <a:t>IPAM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40809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kt 5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think-cell Folie" r:id="rId5" imgW="648" imgH="649" progId="TCLayout.ActiveDocument.1">
                  <p:embed/>
                </p:oleObj>
              </mc:Choice>
              <mc:Fallback>
                <p:oleObj name="think-cell Folie" r:id="rId5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Persistent Storage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3116" y="2503094"/>
            <a:ext cx="575324" cy="95887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418440" y="283634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REX-ray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6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Rounded Rectangle 22"/>
          <p:cNvSpPr/>
          <p:nvPr/>
        </p:nvSpPr>
        <p:spPr>
          <a:xfrm>
            <a:off x="2822750" y="515212"/>
            <a:ext cx="6060558" cy="56714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33491" y="515212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(4) </a:t>
            </a:r>
            <a:r>
              <a:rPr lang="en-US" sz="2400" b="1" dirty="0" smtClean="0"/>
              <a:t>Orchestration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584" t="11844" r="10652" b="14293"/>
          <a:stretch/>
        </p:blipFill>
        <p:spPr>
          <a:xfrm>
            <a:off x="6087663" y="1190762"/>
            <a:ext cx="2340922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Operating System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52977"/>
          <a:stretch/>
        </p:blipFill>
        <p:spPr>
          <a:xfrm>
            <a:off x="1190483" y="1682496"/>
            <a:ext cx="10326603" cy="3255264"/>
          </a:xfrm>
          <a:prstGeom prst="rect">
            <a:avLst/>
          </a:prstGeom>
        </p:spPr>
      </p:pic>
      <p:sp>
        <p:nvSpPr>
          <p:cNvPr id="11" name="Abgerundete rechteckige Legende 10"/>
          <p:cNvSpPr/>
          <p:nvPr/>
        </p:nvSpPr>
        <p:spPr>
          <a:xfrm>
            <a:off x="9172200" y="1622695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218699" y="3039499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8677884" y="2878331"/>
            <a:ext cx="3116787" cy="598486"/>
          </a:xfrm>
          <a:prstGeom prst="wedgeRoundRectCallout">
            <a:avLst>
              <a:gd name="adj1" fmla="val -45507"/>
              <a:gd name="adj2" fmla="val 94053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89468" y="344169"/>
            <a:ext cx="11168124" cy="995362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Cluster Operating System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1190483" y="5280725"/>
            <a:ext cx="47115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Often also includes </a:t>
            </a:r>
            <a:r>
              <a:rPr lang="en-US" dirty="0" err="1" smtClean="0"/>
              <a:t>addidtional</a:t>
            </a:r>
            <a:r>
              <a:rPr lang="en-US" dirty="0" smtClean="0"/>
              <a:t> services like: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Package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Container Registry</a:t>
            </a:r>
          </a:p>
          <a:p>
            <a:pPr marL="285750" indent="-285750">
              <a:buFont typeface="Wingdings" charset="2"/>
              <a:buChar char="§"/>
            </a:pP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Cluster Operating Systems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46434" name="Picture 2" descr="http://blog.xebia.com/wp-content/uploads/2015/11/nomad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81" y="1877308"/>
            <a:ext cx="3574219" cy="12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1043095" y="120314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5" y="3247463"/>
            <a:ext cx="3345470" cy="1021168"/>
          </a:xfrm>
          <a:prstGeom prst="rect">
            <a:avLst/>
          </a:prstGeom>
        </p:spPr>
      </p:pic>
      <p:pic>
        <p:nvPicPr>
          <p:cNvPr id="146438" name="Picture 6" descr="https://blog.docker.com/wp-content/uploads/datacenter-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1" y="2444567"/>
            <a:ext cx="2496810" cy="29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https://blog.vshn.ch/content/images/20160811000533-Kuberne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1" y="4229152"/>
            <a:ext cx="2667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2" name="Picture 10" descr="http://danehans.github.io/v3_presentation/images/openshift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7" y="4553149"/>
            <a:ext cx="1658207" cy="16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4" name="Picture 12" descr="https://4d316898179921339078-d9a75669c7c03e35f319fd245eb925b4.ssl.cf2.rackcdn.com/rancher-article/ranch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2" y="5705139"/>
            <a:ext cx="3946222" cy="8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71994" y="621135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+ </a:t>
            </a:r>
            <a:r>
              <a:rPr lang="de-DE" b="1" dirty="0" err="1" smtClean="0"/>
              <a:t>Distributions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606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0" y="8721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4"/>
          <p:cNvSpPr/>
          <p:nvPr/>
        </p:nvSpPr>
        <p:spPr>
          <a:xfrm>
            <a:off x="1655478" y="3470720"/>
            <a:ext cx="5568283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5"/>
          <p:cNvSpPr/>
          <p:nvPr/>
        </p:nvSpPr>
        <p:spPr>
          <a:xfrm>
            <a:off x="1655479" y="2465078"/>
            <a:ext cx="5568282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8"/>
          <p:cNvSpPr/>
          <p:nvPr/>
        </p:nvSpPr>
        <p:spPr>
          <a:xfrm>
            <a:off x="1664746" y="4512813"/>
            <a:ext cx="5559015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Textfeld 12"/>
          <p:cNvSpPr txBox="1"/>
          <p:nvPr/>
        </p:nvSpPr>
        <p:spPr>
          <a:xfrm>
            <a:off x="1924006" y="4686253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3"/>
          <p:cNvSpPr txBox="1"/>
          <p:nvPr/>
        </p:nvSpPr>
        <p:spPr>
          <a:xfrm>
            <a:off x="1919412" y="3659265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Textfeld 14"/>
          <p:cNvSpPr txBox="1"/>
          <p:nvPr/>
        </p:nvSpPr>
        <p:spPr>
          <a:xfrm>
            <a:off x="1919412" y="259832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96" y="379356"/>
            <a:ext cx="2364916" cy="1773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694" y="3158532"/>
            <a:ext cx="3730751" cy="1317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78" y="5554906"/>
            <a:ext cx="2596576" cy="88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172" y="5477950"/>
            <a:ext cx="575324" cy="958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44326" t="5276" r="43755" b="77945"/>
          <a:stretch/>
        </p:blipFill>
        <p:spPr>
          <a:xfrm>
            <a:off x="6251638" y="5692915"/>
            <a:ext cx="791506" cy="6269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23496" y="581119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REX-ray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5631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Wolke 10"/>
          <p:cNvSpPr/>
          <p:nvPr/>
        </p:nvSpPr>
        <p:spPr>
          <a:xfrm>
            <a:off x="389468" y="4359728"/>
            <a:ext cx="8719457" cy="183968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Problem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382786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2710843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038900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372399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6705898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2"/>
          <p:cNvSpPr/>
          <p:nvPr/>
        </p:nvSpPr>
        <p:spPr>
          <a:xfrm>
            <a:off x="1742014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Ellipse 13"/>
          <p:cNvSpPr/>
          <p:nvPr/>
        </p:nvSpPr>
        <p:spPr>
          <a:xfrm>
            <a:off x="2944886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4398128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5530543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6749742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9342717" y="4482477"/>
            <a:ext cx="25010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Rechen-</a:t>
            </a:r>
            <a:br>
              <a:rPr lang="de-DE" sz="2800" dirty="0" smtClean="0"/>
            </a:br>
            <a:r>
              <a:rPr lang="de-DE" sz="2800" dirty="0" smtClean="0"/>
              <a:t>Ressourcen</a:t>
            </a:r>
          </a:p>
          <a:p>
            <a:r>
              <a:rPr lang="de-DE" sz="2800" dirty="0" smtClean="0"/>
              <a:t>(z.B. per </a:t>
            </a:r>
            <a:r>
              <a:rPr lang="de-DE" sz="2800" dirty="0" err="1" smtClean="0"/>
              <a:t>IaaS</a:t>
            </a:r>
            <a:r>
              <a:rPr lang="de-DE" sz="2800" dirty="0" smtClean="0"/>
              <a:t>)</a:t>
            </a:r>
            <a:endParaRPr lang="de-DE" sz="2800" dirty="0"/>
          </a:p>
        </p:txBody>
      </p:sp>
      <p:sp>
        <p:nvSpPr>
          <p:cNvPr id="19" name="Textfeld 18"/>
          <p:cNvSpPr txBox="1"/>
          <p:nvPr/>
        </p:nvSpPr>
        <p:spPr>
          <a:xfrm>
            <a:off x="9342717" y="1613591"/>
            <a:ext cx="1686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Rechen-</a:t>
            </a:r>
            <a:br>
              <a:rPr lang="de-DE" sz="2800" dirty="0" smtClean="0"/>
            </a:br>
            <a:r>
              <a:rPr lang="de-DE" sz="2800" dirty="0" smtClean="0"/>
              <a:t>aufgaben</a:t>
            </a:r>
            <a:endParaRPr lang="de-DE" sz="2800" dirty="0"/>
          </a:p>
        </p:txBody>
      </p:sp>
      <p:sp>
        <p:nvSpPr>
          <p:cNvPr id="20" name="Pfeil nach unten 19"/>
          <p:cNvSpPr/>
          <p:nvPr/>
        </p:nvSpPr>
        <p:spPr>
          <a:xfrm>
            <a:off x="3304114" y="2961208"/>
            <a:ext cx="2808512" cy="751114"/>
          </a:xfrm>
          <a:prstGeom prst="downArrow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513110" y="30226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1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hteck 19"/>
          <p:cNvSpPr/>
          <p:nvPr/>
        </p:nvSpPr>
        <p:spPr>
          <a:xfrm>
            <a:off x="1750023" y="1339531"/>
            <a:ext cx="4593471" cy="407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Datacenter </a:t>
            </a:r>
            <a:r>
              <a:rPr lang="de-DE" dirty="0" err="1" smtClean="0"/>
              <a:t>as</a:t>
            </a:r>
            <a:r>
              <a:rPr lang="de-DE" dirty="0" smtClean="0"/>
              <a:t> a Computer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109252" y="16293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3437309" y="16293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65366" y="16293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2109252" y="253365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3437309" y="253365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4765366" y="253365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2109252" y="343794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3437309" y="343794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4765366" y="343794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Rechteck 16"/>
          <p:cNvSpPr/>
          <p:nvPr/>
        </p:nvSpPr>
        <p:spPr>
          <a:xfrm>
            <a:off x="2109252" y="434223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Rechteck 17"/>
          <p:cNvSpPr/>
          <p:nvPr/>
        </p:nvSpPr>
        <p:spPr>
          <a:xfrm>
            <a:off x="3437309" y="434223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4765366" y="434223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389468" y="5790708"/>
            <a:ext cx="11557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Buch</a:t>
            </a:r>
            <a:r>
              <a:rPr lang="en-US" sz="1400" dirty="0" smtClean="0"/>
              <a:t>: The </a:t>
            </a:r>
            <a:r>
              <a:rPr lang="en-US" sz="1400" dirty="0"/>
              <a:t>Datacenter as a Computer: An Introduction to the Design of Warehouse-Scale Machines, 2009, </a:t>
            </a:r>
            <a:r>
              <a:rPr lang="pt-BR" sz="1400" dirty="0"/>
              <a:t>Luiz André Barroso und Urs Hölzle</a:t>
            </a:r>
            <a:endParaRPr lang="de-DE" sz="1400" dirty="0"/>
          </a:p>
        </p:txBody>
      </p:sp>
      <p:sp>
        <p:nvSpPr>
          <p:cNvPr id="4" name="Rechteck 3"/>
          <p:cNvSpPr/>
          <p:nvPr/>
        </p:nvSpPr>
        <p:spPr>
          <a:xfrm>
            <a:off x="7051064" y="1868285"/>
            <a:ext cx="32873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ym typeface="Wingdings" panose="05000000000000000000" pitchFamily="2" charset="2"/>
              </a:rPr>
              <a:t>Idee</a:t>
            </a:r>
            <a:r>
              <a:rPr lang="de-DE" dirty="0" smtClean="0">
                <a:sym typeface="Wingdings" panose="05000000000000000000" pitchFamily="2" charset="2"/>
              </a:rPr>
              <a:t>: Ein Cluster sieht von Außen aus wie ein großer Computer.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b="1" dirty="0" smtClean="0">
                <a:sym typeface="Wingdings" panose="05000000000000000000" pitchFamily="2" charset="2"/>
              </a:rPr>
              <a:t>Konsequenz</a:t>
            </a:r>
            <a:r>
              <a:rPr lang="de-DE" dirty="0" smtClean="0">
                <a:sym typeface="Wingdings" panose="05000000000000000000" pitchFamily="2" charset="2"/>
              </a:rPr>
              <a:t>: Es müssen als Fundament viele Konzepte klassischer Betriebssysteme übertragen werden (ein Cluster-Betriebssystem). Das gilt insbesondere auch für das </a:t>
            </a:r>
            <a:r>
              <a:rPr lang="de-DE" dirty="0" err="1" smtClean="0">
                <a:sym typeface="Wingdings" panose="05000000000000000000" pitchFamily="2" charset="2"/>
              </a:rPr>
              <a:t>Scheduling</a:t>
            </a:r>
            <a:r>
              <a:rPr lang="de-DE" dirty="0" smtClean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5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</TotalTime>
  <Words>730</Words>
  <Application>Microsoft Macintosh PowerPoint</Application>
  <PresentationFormat>Widescreen</PresentationFormat>
  <Paragraphs>191</Paragraphs>
  <Slides>19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 Narrow</vt:lpstr>
      <vt:lpstr>Calibri</vt:lpstr>
      <vt:lpstr>Cambria Math</vt:lpstr>
      <vt:lpstr>Consolas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Anatomy of a Cluster Operating System</vt:lpstr>
      <vt:lpstr>Available Cluster Operating Systems</vt:lpstr>
      <vt:lpstr>PowerPoint Presentation</vt:lpstr>
      <vt:lpstr>Cluster Scheduling</vt:lpstr>
      <vt:lpstr>Das Problem</vt:lpstr>
      <vt:lpstr>The Datacenter as a Computer</vt:lpstr>
      <vt:lpstr>Bestehende Ressourcen einer Cloud können durch dynamische Partitionierung wesentlich effizienter genutzt werden.</vt:lpstr>
      <vt:lpstr>Cluster Orchestration</vt:lpstr>
      <vt:lpstr>Cluster-Orchestrierung</vt:lpstr>
      <vt:lpstr>Ein Cluster-Orchestrierer automatisiert vielerlei Betriebsaufgaben für Anwendung auf einem Cluster.</vt:lpstr>
      <vt:lpstr>Blaupause einer Anwendung (vereinfacht)</vt:lpstr>
      <vt:lpstr>A Docker Compose Blueprint</vt:lpstr>
      <vt:lpstr>An equivalent Marathon Blueprint</vt:lpstr>
      <vt:lpstr>Cluster Virtualization</vt:lpstr>
      <vt:lpstr>Docker Networking Modes</vt:lpstr>
      <vt:lpstr>Persistent Storage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533</cp:revision>
  <dcterms:created xsi:type="dcterms:W3CDTF">2014-10-08T07:51:16Z</dcterms:created>
  <dcterms:modified xsi:type="dcterms:W3CDTF">2016-10-30T14:26:01Z</dcterms:modified>
</cp:coreProperties>
</file>